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70" r:id="rId6"/>
    <p:sldId id="262" r:id="rId7"/>
    <p:sldId id="264" r:id="rId8"/>
    <p:sldId id="265" r:id="rId9"/>
    <p:sldId id="266" r:id="rId10"/>
    <p:sldId id="267" r:id="rId11"/>
    <p:sldId id="271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CCE0F1"/>
          </a:solidFill>
        </a:fill>
      </a:tcStyle>
    </a:wholeTbl>
    <a:band2H>
      <a:tcTxStyle/>
      <a:tcStyle>
        <a:tcBdr/>
        <a:fill>
          <a:solidFill>
            <a:srgbClr val="E7F0F8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D9E8D1"/>
          </a:solidFill>
        </a:fill>
      </a:tcStyle>
    </a:wholeTbl>
    <a:band2H>
      <a:tcTxStyle/>
      <a:tcStyle>
        <a:tcBdr/>
        <a:fill>
          <a:solidFill>
            <a:srgbClr val="EDF4E9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EACBD1"/>
          </a:solidFill>
        </a:fill>
      </a:tcStyle>
    </a:wholeTbl>
    <a:band2H>
      <a:tcTxStyle/>
      <a:tcStyle>
        <a:tcBdr/>
        <a:fill>
          <a:solidFill>
            <a:srgbClr val="F5E7E9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838787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838787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838787">
              <a:alpha val="20000"/>
            </a:srgbClr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508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254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72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 і пі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назви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орож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орожній (інший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 (горизонтально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06400" y="6140894"/>
            <a:ext cx="12192000" cy="264"/>
          </a:xfrm>
          <a:prstGeom prst="rect">
            <a:avLst/>
          </a:prstGeom>
          <a:ln w="38100">
            <a:solidFill>
              <a:srgbClr val="A6AAA9"/>
            </a:solidFill>
          </a:ln>
        </p:spPr>
        <p:txBody>
          <a:bodyPr anchor="ctr"/>
          <a:lstStyle>
            <a:lvl1pPr marL="444500" indent="-444500">
              <a:lnSpc>
                <a:spcPct val="100000"/>
              </a:lnSpc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889000" indent="-444500">
              <a:lnSpc>
                <a:spcPct val="100000"/>
              </a:lnSpc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333500" indent="-444500">
              <a:lnSpc>
                <a:spcPct val="100000"/>
              </a:lnSpc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778000" indent="-444500">
              <a:lnSpc>
                <a:spcPct val="100000"/>
              </a:lnSpc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222500" indent="-444500">
              <a:lnSpc>
                <a:spcPct val="100000"/>
              </a:lnSpc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назви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і підзаголовок (інший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назви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xfrm>
            <a:off x="12161860" y="4191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 (вертикально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 flipV="1">
            <a:off x="5892800" y="6141011"/>
            <a:ext cx="6705600" cy="146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/>
          <a:p>
            <a:r>
              <a:t>Текст назви</a:t>
            </a:r>
          </a:p>
        </p:txBody>
      </p:sp>
      <p:sp>
        <p:nvSpPr>
          <p:cNvPr id="52" name="Shape 52"/>
          <p:cNvSpPr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/>
          <a:lstStyle/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53" name="Shape 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і маркер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z="2400" spc="120">
                <a:solidFill>
                  <a:srgbClr val="838787"/>
                </a:solidFill>
              </a:defRPr>
            </a:lvl1pPr>
            <a:lvl2pPr marL="758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2pPr>
            <a:lvl3pPr marL="1202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3pPr>
            <a:lvl4pPr marL="1647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4pPr>
            <a:lvl5pPr marL="2091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5pPr>
          </a:lstStyle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r>
              <a:t>Текст назви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anchor="t"/>
          <a:lstStyle/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74" name="Shape 74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, маркери і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z="2400" spc="120">
                <a:solidFill>
                  <a:srgbClr val="838787"/>
                </a:solidFill>
              </a:defRPr>
            </a:lvl1pPr>
            <a:lvl2pPr marL="758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2pPr>
            <a:lvl3pPr marL="1202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3pPr>
            <a:lvl4pPr marL="1647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4pPr>
            <a:lvl5pPr marL="2091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5pPr>
          </a:lstStyle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94" name="Shape 94"/>
          <p:cNvSpPr>
            <a:spLocks noGrp="1"/>
          </p:cNvSpPr>
          <p:nvPr>
            <p:ph type="pic" sz="half" idx="13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r>
              <a:t>Текст назви</a:t>
            </a:r>
          </a:p>
        </p:txBody>
      </p:sp>
      <p:sp>
        <p:nvSpPr>
          <p:cNvPr id="96" name="Shape 96"/>
          <p:cNvSpPr>
            <a:spLocks noGrp="1"/>
          </p:cNvSpPr>
          <p:nvPr>
            <p:ph type="body" sz="half" idx="14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 anchor="t"/>
          <a:lstStyle/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28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97" name="Shape 97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Маркер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z="2400" spc="120">
                <a:solidFill>
                  <a:srgbClr val="838787"/>
                </a:solidFill>
              </a:defRPr>
            </a:lvl1pPr>
            <a:lvl2pPr marL="758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2pPr>
            <a:lvl3pPr marL="1202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3pPr>
            <a:lvl4pPr marL="1647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4pPr>
            <a:lvl5pPr marL="2091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5pPr>
          </a:lstStyle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106" name="Shape 106"/>
          <p:cNvSpPr>
            <a:spLocks noGrp="1"/>
          </p:cNvSpPr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anchor="t"/>
          <a:lstStyle/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 (3 ш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5" name="Shape 115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Цитата (інший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body" sz="half" idx="1"/>
          </p:nvPr>
        </p:nvSpPr>
        <p:spPr>
          <a:xfrm>
            <a:off x="5892800" y="2641600"/>
            <a:ext cx="6705600" cy="4483509"/>
          </a:xfrm>
          <a:prstGeom prst="rect">
            <a:avLst/>
          </a:prstGeom>
        </p:spPr>
        <p:txBody>
          <a:bodyPr anchor="t"/>
          <a:lstStyle>
            <a:lvl1pPr>
              <a:spcBef>
                <a:spcPts val="0"/>
              </a:spcBef>
              <a:defRPr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  <a:lvl2pPr marL="1673411" indent="-1228911">
              <a:spcBef>
                <a:spcPts val="0"/>
              </a:spcBef>
              <a:buSzPct val="104999"/>
              <a:buChar char="‣"/>
              <a:defRPr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2pPr>
            <a:lvl3pPr marL="2117911" indent="-1228911">
              <a:spcBef>
                <a:spcPts val="0"/>
              </a:spcBef>
              <a:buSzPct val="104999"/>
              <a:buChar char="‣"/>
              <a:defRPr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3pPr>
            <a:lvl4pPr marL="2562411" indent="-1228911">
              <a:spcBef>
                <a:spcPts val="0"/>
              </a:spcBef>
              <a:buSzPct val="104999"/>
              <a:buChar char="‣"/>
              <a:defRPr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4pPr>
            <a:lvl5pPr marL="3006911" indent="-1228911">
              <a:spcBef>
                <a:spcPts val="0"/>
              </a:spcBef>
              <a:buSzPct val="104999"/>
              <a:buChar char="‣"/>
              <a:defRPr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5pPr>
          </a:lstStyle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125" name="Shape 125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4"/>
          </p:nvPr>
        </p:nvSpPr>
        <p:spPr>
          <a:xfrm>
            <a:off x="5892800" y="7690125"/>
            <a:ext cx="6705600" cy="1062019"/>
          </a:xfrm>
          <a:prstGeom prst="rect">
            <a:avLst/>
          </a:prstGeom>
        </p:spPr>
        <p:txBody>
          <a:bodyPr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defRPr sz="6000" cap="none">
                <a:solidFill>
                  <a:srgbClr val="232323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endParaRPr/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6140894"/>
            <a:ext cx="12192000" cy="264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Текст назви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2194441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5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9pPr>
    </p:titleStyle>
    <p:bodyStyle>
      <a:lvl1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1pPr>
      <a:lvl2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2pPr>
      <a:lvl3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3pPr>
      <a:lvl4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4pPr>
      <a:lvl5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5pPr>
      <a:lvl6pPr marL="29284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6pPr>
      <a:lvl7pPr marL="33729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7pPr>
      <a:lvl8pPr marL="38174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8pPr>
      <a:lvl9pPr marL="42619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9pPr>
    </p:bodyStyle>
    <p:otherStyle>
      <a:lvl1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426466">
              <a:defRPr sz="124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summer camp</a:t>
            </a:r>
          </a:p>
        </p:txBody>
      </p:sp>
      <p:sp>
        <p:nvSpPr>
          <p:cNvPr id="159" name="Shape 159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KPI Sikorsky challenge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491233" y="503803"/>
            <a:ext cx="5107167" cy="19184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>
              <a:spcBef>
                <a:spcPts val="600"/>
              </a:spcBef>
            </a:pPr>
            <a:r>
              <a:rPr lang="uk-UA" sz="5400" dirty="0">
                <a:latin typeface="Arial" panose="020B0604020202020204" pitchFamily="34" charset="0"/>
                <a:cs typeface="Arial" panose="020B0604020202020204" pitchFamily="34" charset="0"/>
              </a:rPr>
              <a:t>Проект №</a:t>
            </a:r>
            <a:r>
              <a:rPr lang="uk-UA" sz="5400" dirty="0" smtClean="0">
                <a:latin typeface="Arial" panose="020B0604020202020204" pitchFamily="34" charset="0"/>
                <a:cs typeface="Arial" panose="020B0604020202020204" pitchFamily="34" charset="0"/>
              </a:rPr>
              <a:t>51</a:t>
            </a:r>
            <a:endParaRPr kumimoji="0" lang="uk-UA" sz="5400" b="0" i="0" u="none" strike="noStrike" cap="none" spc="0" normalizeH="0" baseline="0" dirty="0" smtClean="0">
              <a:ln>
                <a:noFill/>
              </a:ln>
              <a:solidFill>
                <a:srgbClr val="222222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DIN Condensed"/>
            </a:endParaRP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uk-UA" sz="5400" b="0" i="0" u="none" strike="noStrike" cap="none" spc="0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DIN Condensed"/>
              </a:rPr>
              <a:t>Дубас Михайло</a:t>
            </a:r>
            <a:endParaRPr kumimoji="0" lang="en-US" sz="5400" b="0" i="0" u="none" strike="noStrike" cap="none" spc="0" normalizeH="0" baseline="0" dirty="0" smtClean="0">
              <a:ln>
                <a:noFill/>
              </a:ln>
              <a:solidFill>
                <a:srgbClr val="222222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DIN Condensed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/>
          </p:cNvSpPr>
          <p:nvPr>
            <p:ph type="body" sz="quarter" idx="1"/>
          </p:nvPr>
        </p:nvSpPr>
        <p:spPr>
          <a:xfrm>
            <a:off x="406400" y="1355794"/>
            <a:ext cx="12192000" cy="800160"/>
          </a:xfrm>
          <a:prstGeom prst="rect">
            <a:avLst/>
          </a:prstGeom>
        </p:spPr>
        <p:txBody>
          <a:bodyPr anchor="t"/>
          <a:lstStyle>
            <a:lvl1pPr defTabSz="443991">
              <a:lnSpc>
                <a:spcPct val="100000"/>
              </a:lnSpc>
              <a:spcBef>
                <a:spcPts val="2100"/>
              </a:spcBef>
              <a:defRPr sz="4000" b="1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 err="1"/>
              <a:t>Необхідні</a:t>
            </a:r>
            <a:r>
              <a:rPr dirty="0"/>
              <a:t> </a:t>
            </a:r>
            <a:r>
              <a:rPr dirty="0" err="1"/>
              <a:t>кошти</a:t>
            </a:r>
            <a:r>
              <a:rPr dirty="0"/>
              <a:t>:</a:t>
            </a:r>
          </a:p>
        </p:txBody>
      </p:sp>
      <p:sp>
        <p:nvSpPr>
          <p:cNvPr id="225" name="Shape 225"/>
          <p:cNvSpPr/>
          <p:nvPr/>
        </p:nvSpPr>
        <p:spPr>
          <a:xfrm>
            <a:off x="378834" y="63884"/>
            <a:ext cx="11176003" cy="95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пропозиція інвестору</a:t>
            </a:r>
          </a:p>
        </p:txBody>
      </p:sp>
      <p:sp>
        <p:nvSpPr>
          <p:cNvPr id="6" name="Shape 227"/>
          <p:cNvSpPr/>
          <p:nvPr/>
        </p:nvSpPr>
        <p:spPr>
          <a:xfrm>
            <a:off x="406400" y="2187116"/>
            <a:ext cx="10613901" cy="2564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0"/>
              </a:spcBef>
              <a:buClr>
                <a:schemeClr val="accent1">
                  <a:lumMod val="50000"/>
                </a:schemeClr>
              </a:buClr>
              <a:buSzPct val="60000"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Ро</a:t>
            </a:r>
            <a:r>
              <a:rPr lang="en-US" sz="4000" dirty="0" err="1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зробк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а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 MVP (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8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місяців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)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:</a:t>
            </a:r>
            <a:endParaRPr lang="uk-UA" sz="4000" dirty="0">
              <a:solidFill>
                <a:schemeClr val="bg1"/>
              </a:solidFill>
              <a:latin typeface="Arial" panose="020B0604020202020204" pitchFamily="34" charset="0"/>
              <a:ea typeface="Avenir Next Medium"/>
              <a:cs typeface="Arial" panose="020B0604020202020204" pitchFamily="34" charset="0"/>
              <a:sym typeface="Avenir Next Medium"/>
            </a:endParaRPr>
          </a:p>
          <a:p>
            <a:pPr marL="571500" indent="-571500">
              <a:spcBef>
                <a:spcPts val="0"/>
              </a:spcBef>
              <a:buClr>
                <a:schemeClr val="accent1">
                  <a:lumMod val="50000"/>
                </a:schemeClr>
              </a:buClr>
              <a:buSzPct val="60000"/>
              <a:buFont typeface="Arial" panose="020B0604020202020204" pitchFamily="34" charset="0"/>
              <a:buChar char="►"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	</a:t>
            </a:r>
            <a:r>
              <a:rPr lang="en-US" sz="4000" dirty="0" err="1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дизайн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 - $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3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000</a:t>
            </a:r>
          </a:p>
          <a:p>
            <a:pPr marL="571500" indent="-571500">
              <a:spcBef>
                <a:spcPts val="0"/>
              </a:spcBef>
              <a:buClr>
                <a:schemeClr val="accent1">
                  <a:lumMod val="50000"/>
                </a:schemeClr>
              </a:buClr>
              <a:buSzPct val="60000"/>
              <a:buFont typeface="Arial" panose="020B0604020202020204" pitchFamily="34" charset="0"/>
              <a:buChar char="►"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	</a:t>
            </a:r>
            <a:r>
              <a:rPr lang="en-US" sz="4000" dirty="0" err="1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розроб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ка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інтерфейсу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 - $4500</a:t>
            </a:r>
            <a:endParaRPr lang="uk-UA" sz="4000" dirty="0" smtClean="0">
              <a:solidFill>
                <a:schemeClr val="bg1"/>
              </a:solidFill>
              <a:latin typeface="Arial" panose="020B0604020202020204" pitchFamily="34" charset="0"/>
              <a:ea typeface="Avenir Next Medium"/>
              <a:cs typeface="Arial" panose="020B0604020202020204" pitchFamily="34" charset="0"/>
              <a:sym typeface="Avenir Next Medium"/>
            </a:endParaRPr>
          </a:p>
          <a:p>
            <a:pPr>
              <a:spcBef>
                <a:spcPts val="0"/>
              </a:spcBef>
              <a:buClr>
                <a:schemeClr val="accent1">
                  <a:lumMod val="50000"/>
                </a:schemeClr>
              </a:buClr>
              <a:buSzPct val="60000"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Сума: $7500</a:t>
            </a:r>
            <a:endParaRPr sz="4000" dirty="0">
              <a:solidFill>
                <a:schemeClr val="bg1"/>
              </a:solidFill>
              <a:latin typeface="Arial" panose="020B0604020202020204" pitchFamily="34" charset="0"/>
              <a:ea typeface="Avenir Next Medium"/>
              <a:cs typeface="Arial" panose="020B0604020202020204" pitchFamily="34" charset="0"/>
              <a:sym typeface="Avenir Next Medium"/>
            </a:endParaRPr>
          </a:p>
        </p:txBody>
      </p:sp>
      <p:sp>
        <p:nvSpPr>
          <p:cNvPr id="7" name="Shape 227"/>
          <p:cNvSpPr/>
          <p:nvPr/>
        </p:nvSpPr>
        <p:spPr>
          <a:xfrm>
            <a:off x="396240" y="5079740"/>
            <a:ext cx="10613901" cy="3180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0"/>
              </a:spcBef>
              <a:buClr>
                <a:schemeClr val="accent1">
                  <a:lumMod val="50000"/>
                </a:schemeClr>
              </a:buClr>
              <a:buSzPct val="60000"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Тестування та вихід на ринок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(6 </a:t>
            </a:r>
            <a:r>
              <a:rPr lang="en-US" sz="4000" dirty="0" err="1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місяців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)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:</a:t>
            </a:r>
            <a:endParaRPr lang="uk-UA" sz="4000" dirty="0">
              <a:solidFill>
                <a:schemeClr val="bg1"/>
              </a:solidFill>
              <a:latin typeface="Arial" panose="020B0604020202020204" pitchFamily="34" charset="0"/>
              <a:ea typeface="Avenir Next Medium"/>
              <a:cs typeface="Arial" panose="020B0604020202020204" pitchFamily="34" charset="0"/>
              <a:sym typeface="Avenir Next Medium"/>
            </a:endParaRPr>
          </a:p>
          <a:p>
            <a:pPr marL="571500" indent="-571500">
              <a:spcBef>
                <a:spcPts val="0"/>
              </a:spcBef>
              <a:buClr>
                <a:schemeClr val="accent1">
                  <a:lumMod val="50000"/>
                </a:schemeClr>
              </a:buClr>
              <a:buSzPct val="60000"/>
              <a:buFont typeface="Arial" panose="020B0604020202020204" pitchFamily="34" charset="0"/>
              <a:buChar char="►"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	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тестування 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 - $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4</a:t>
            </a:r>
            <a:r>
              <a:rPr lang="uk-UA" sz="4000" dirty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5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00</a:t>
            </a:r>
          </a:p>
          <a:p>
            <a:pPr marL="571500" indent="-571500">
              <a:spcBef>
                <a:spcPts val="0"/>
              </a:spcBef>
              <a:buClr>
                <a:schemeClr val="accent1">
                  <a:lumMod val="50000"/>
                </a:schemeClr>
              </a:buClr>
              <a:buSzPct val="60000"/>
              <a:buFont typeface="Arial" panose="020B0604020202020204" pitchFamily="34" charset="0"/>
              <a:buChar char="►"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	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маркетингова компанія 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- 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$20000</a:t>
            </a:r>
          </a:p>
          <a:p>
            <a:pPr marL="571500" indent="-571500">
              <a:spcBef>
                <a:spcPts val="0"/>
              </a:spcBef>
              <a:buClr>
                <a:schemeClr val="accent1">
                  <a:lumMod val="50000"/>
                </a:schemeClr>
              </a:buClr>
              <a:buSzPct val="60000"/>
              <a:buFont typeface="Arial" panose="020B0604020202020204" pitchFamily="34" charset="0"/>
              <a:buChar char="►"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 lang="uk-UA" sz="4000" dirty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п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ідтримка програмної частини – $12000</a:t>
            </a:r>
          </a:p>
          <a:p>
            <a:pPr>
              <a:spcBef>
                <a:spcPts val="0"/>
              </a:spcBef>
              <a:buClr>
                <a:schemeClr val="accent1">
                  <a:lumMod val="50000"/>
                </a:schemeClr>
              </a:buClr>
              <a:buSzPct val="60000"/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ea typeface="Avenir Next Medium"/>
                <a:cs typeface="Arial" panose="020B0604020202020204" pitchFamily="34" charset="0"/>
                <a:sym typeface="Avenir Next Medium"/>
              </a:rPr>
              <a:t>Сума: $36500</a:t>
            </a:r>
            <a:endParaRPr sz="4000" dirty="0">
              <a:solidFill>
                <a:schemeClr val="bg1"/>
              </a:solidFill>
              <a:latin typeface="Arial" panose="020B0604020202020204" pitchFamily="34" charset="0"/>
              <a:ea typeface="Avenir Next Medium"/>
              <a:cs typeface="Arial" panose="020B0604020202020204" pitchFamily="34" charset="0"/>
              <a:sym typeface="Avenir Next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03"/>
          <p:cNvSpPr txBox="1">
            <a:spLocks/>
          </p:cNvSpPr>
          <p:nvPr/>
        </p:nvSpPr>
        <p:spPr>
          <a:xfrm>
            <a:off x="395425" y="1862169"/>
            <a:ext cx="11574903" cy="69227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>
            <a:lvl1pPr marL="0" marR="0" indent="0" algn="l" defTabSz="4572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all" spc="120" baseline="0">
                <a:ln>
                  <a:noFill/>
                </a:ln>
                <a:solidFill>
                  <a:srgbClr val="838787"/>
                </a:solidFill>
                <a:uFillTx/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marR="0" indent="-313764" algn="l" defTabSz="4572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ct val="104999"/>
              <a:buFontTx/>
              <a:buChar char="‣"/>
              <a:tabLst/>
              <a:defRPr sz="2400" b="0" i="0" u="none" strike="noStrike" cap="all" spc="120" baseline="0">
                <a:ln>
                  <a:noFill/>
                </a:ln>
                <a:solidFill>
                  <a:srgbClr val="838787"/>
                </a:solidFill>
                <a:uFillTx/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marR="0" indent="-313764" algn="l" defTabSz="4572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ct val="104999"/>
              <a:buFontTx/>
              <a:buChar char="‣"/>
              <a:tabLst/>
              <a:defRPr sz="2400" b="0" i="0" u="none" strike="noStrike" cap="all" spc="120" baseline="0">
                <a:ln>
                  <a:noFill/>
                </a:ln>
                <a:solidFill>
                  <a:srgbClr val="838787"/>
                </a:solidFill>
                <a:uFillTx/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marR="0" indent="-313764" algn="l" defTabSz="4572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ct val="104999"/>
              <a:buFontTx/>
              <a:buChar char="‣"/>
              <a:tabLst/>
              <a:defRPr sz="2400" b="0" i="0" u="none" strike="noStrike" cap="all" spc="120" baseline="0">
                <a:ln>
                  <a:noFill/>
                </a:ln>
                <a:solidFill>
                  <a:srgbClr val="838787"/>
                </a:solidFill>
                <a:uFillTx/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marR="0" indent="-313764" algn="l" defTabSz="4572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ct val="104999"/>
              <a:buFontTx/>
              <a:buChar char="‣"/>
              <a:tabLst/>
              <a:defRPr sz="2400" b="0" i="0" u="none" strike="noStrike" cap="all" spc="120" baseline="0">
                <a:ln>
                  <a:noFill/>
                </a:ln>
                <a:solidFill>
                  <a:srgbClr val="838787"/>
                </a:solidFill>
                <a:uFillTx/>
                <a:latin typeface="DIN Alternate"/>
                <a:ea typeface="DIN Alternate"/>
                <a:cs typeface="DIN Alternate"/>
                <a:sym typeface="DIN Alternate"/>
              </a:defRPr>
            </a:lvl5pPr>
            <a:lvl6pPr marL="2928470" marR="0" indent="-705970" algn="l" defTabSz="584200" rtl="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Pct val="104999"/>
              <a:buFontTx/>
              <a:buChar char="‣"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DIN Alternate"/>
                <a:ea typeface="DIN Alternate"/>
                <a:cs typeface="DIN Alternate"/>
                <a:sym typeface="DIN Alternate"/>
              </a:defRPr>
            </a:lvl6pPr>
            <a:lvl7pPr marL="3372970" marR="0" indent="-705970" algn="l" defTabSz="584200" rtl="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Pct val="104999"/>
              <a:buFontTx/>
              <a:buChar char="‣"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DIN Alternate"/>
                <a:ea typeface="DIN Alternate"/>
                <a:cs typeface="DIN Alternate"/>
                <a:sym typeface="DIN Alternate"/>
              </a:defRPr>
            </a:lvl7pPr>
            <a:lvl8pPr marL="3817470" marR="0" indent="-705970" algn="l" defTabSz="584200" rtl="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Pct val="104999"/>
              <a:buFontTx/>
              <a:buChar char="‣"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DIN Alternate"/>
                <a:ea typeface="DIN Alternate"/>
                <a:cs typeface="DIN Alternate"/>
                <a:sym typeface="DIN Alternate"/>
              </a:defRPr>
            </a:lvl8pPr>
            <a:lvl9pPr marL="4261970" marR="0" indent="-705970" algn="l" defTabSz="584200" rtl="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Pct val="104999"/>
              <a:buFontTx/>
              <a:buChar char="‣"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DIN Alternate"/>
                <a:ea typeface="DIN Alternate"/>
                <a:cs typeface="DIN Alternate"/>
                <a:sym typeface="DIN Alternate"/>
              </a:defRPr>
            </a:lvl9pPr>
          </a:lstStyle>
          <a:p>
            <a:pPr marL="444500" indent="-444500" defTabSz="584200" hangingPunct="1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ru-RU" sz="4000" cap="none" spc="0" dirty="0" smtClean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Реклама в ІТ-спільнотах: </a:t>
            </a:r>
            <a:r>
              <a:rPr lang="en-US" sz="4000" cap="none" spc="0" dirty="0" smtClean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dou.ua, habrahabr.ru, reddit.com</a:t>
            </a:r>
            <a:endParaRPr lang="en-US" sz="4000" cap="none" spc="0" dirty="0" smtClea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44500" indent="-444500" defTabSz="584200" hangingPunct="1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ru-RU" sz="4000" cap="none" spc="0" dirty="0" smtClean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Цільова реклама в </a:t>
            </a:r>
            <a:r>
              <a:rPr lang="en-US" sz="4000" cap="none" spc="0" dirty="0" smtClean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Google</a:t>
            </a:r>
            <a:endParaRPr lang="en-US" sz="4000" cap="none" spc="0" dirty="0" smtClea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44500" indent="-444500" defTabSz="584200" hangingPunct="1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ru-RU" sz="4000" cap="none" spc="0" dirty="0" smtClean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Зниження відсотку сервісного податку відносно конкурентів</a:t>
            </a:r>
            <a:endParaRPr lang="ru-RU" sz="4000" cap="none" spc="0" dirty="0" smtClea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44500" indent="-444500" defTabSz="584200" hangingPunct="1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ru-RU" sz="4000" cap="none" spc="0" dirty="0" smtClean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Безкоштовний додаток для пошуку партнерів у різних галузях</a:t>
            </a:r>
            <a:endParaRPr lang="ru-RU" sz="4000" cap="none" spc="0" dirty="0" smtClea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44500" indent="-444500" defTabSz="584200" hangingPunct="1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ru-RU" sz="4000" cap="none" spc="0" dirty="0" smtClean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Пропозиція “Легкий старт”</a:t>
            </a:r>
            <a:endParaRPr lang="ru-RU" sz="4000" cap="none" spc="0" dirty="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587980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/>
          </p:cNvSpPr>
          <p:nvPr>
            <p:ph type="body" sz="quarter" idx="1"/>
          </p:nvPr>
        </p:nvSpPr>
        <p:spPr>
          <a:xfrm>
            <a:off x="406400" y="206494"/>
            <a:ext cx="11176000" cy="841257"/>
          </a:xfrm>
          <a:prstGeom prst="rect">
            <a:avLst/>
          </a:prstGeom>
        </p:spPr>
        <p:txBody>
          <a:bodyPr/>
          <a:lstStyle>
            <a:lvl1pPr defTabSz="388620">
              <a:defRPr sz="5100" b="1" spc="255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dirty="0" smtClean="0"/>
              <a:t>ІДЕЯ</a:t>
            </a:r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406400" y="1889384"/>
            <a:ext cx="12120880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Створення 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Web-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ервісу для замовлення командних послуг.</a:t>
            </a: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uk-UA" sz="4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uk-UA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Сервіс надасть можливість 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виконавцям 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знайти 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або організувати команду для сумісної роботи над замовленнями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Роботодавці зможуть обирати </a:t>
            </a:r>
            <a:r>
              <a:rPr lang="uk-UA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вже 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сформовану команду.</a:t>
            </a:r>
            <a:endParaRPr lang="ru-RU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ru-RU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316087" y="253465"/>
            <a:ext cx="11176003" cy="841258"/>
          </a:xfrm>
          <a:prstGeom prst="rect">
            <a:avLst/>
          </a:prstGeom>
        </p:spPr>
        <p:txBody>
          <a:bodyPr/>
          <a:lstStyle>
            <a:lvl1pPr defTabSz="388620">
              <a:defRPr sz="5100" b="1" spc="255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dirty="0" smtClean="0"/>
              <a:t>Проблема</a:t>
            </a:r>
            <a:endParaRPr lang="uk-UA" dirty="0"/>
          </a:p>
        </p:txBody>
      </p:sp>
      <p:sp>
        <p:nvSpPr>
          <p:cNvPr id="166" name="Shape 166"/>
          <p:cNvSpPr>
            <a:spLocks noGrp="1"/>
          </p:cNvSpPr>
          <p:nvPr>
            <p:ph type="body" idx="13"/>
          </p:nvPr>
        </p:nvSpPr>
        <p:spPr>
          <a:xfrm>
            <a:off x="316087" y="2096648"/>
            <a:ext cx="12192001" cy="582205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defRPr sz="4000" cap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	</a:t>
            </a:r>
            <a:r>
              <a:rPr lang="uk-UA" dirty="0"/>
              <a:t>Індивідуальна робота вимагає від виконавця самостійного налагодження зв’язку із замовником.</a:t>
            </a:r>
            <a:r>
              <a:rPr lang="en-US" dirty="0"/>
              <a:t> </a:t>
            </a:r>
            <a:r>
              <a:rPr lang="uk-UA" dirty="0"/>
              <a:t>В</a:t>
            </a:r>
            <a:r>
              <a:rPr lang="en-US" dirty="0" err="1"/>
              <a:t>иконавець</a:t>
            </a:r>
            <a:r>
              <a:rPr lang="en-US" dirty="0"/>
              <a:t> </a:t>
            </a:r>
            <a:r>
              <a:rPr lang="uk-UA" dirty="0"/>
              <a:t>сам</a:t>
            </a:r>
            <a:r>
              <a:rPr lang="en-US" dirty="0"/>
              <a:t> </a:t>
            </a:r>
            <a:r>
              <a:rPr lang="en-US" dirty="0" err="1"/>
              <a:t>відповідає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uk-UA" dirty="0" smtClean="0"/>
              <a:t>замовлення, які він виконує.</a:t>
            </a:r>
          </a:p>
          <a:p>
            <a:pPr algn="just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defRPr sz="4000" cap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/>
              <a:t>	</a:t>
            </a:r>
            <a:r>
              <a:rPr lang="uk-UA" dirty="0" smtClean="0"/>
              <a:t>Великі </a:t>
            </a:r>
            <a:r>
              <a:rPr lang="uk-UA" dirty="0"/>
              <a:t>замовлення потребують кваліфікації більш ніж одного </a:t>
            </a:r>
            <a:r>
              <a:rPr lang="uk-UA" dirty="0" smtClean="0"/>
              <a:t>спеціаліста, тому роботодавець </a:t>
            </a:r>
            <a:r>
              <a:rPr lang="uk-UA" dirty="0" smtClean="0"/>
              <a:t>витрачає </a:t>
            </a:r>
            <a:r>
              <a:rPr lang="uk-UA" dirty="0" smtClean="0"/>
              <a:t>багато часу на пошук та організацію роботи кожного виконавця окремо</a:t>
            </a:r>
            <a:r>
              <a:rPr lang="uk-UA" dirty="0" smtClean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/>
          </p:cNvSpPr>
          <p:nvPr>
            <p:ph type="body" sz="quarter" idx="1"/>
          </p:nvPr>
        </p:nvSpPr>
        <p:spPr>
          <a:xfrm>
            <a:off x="406400" y="308329"/>
            <a:ext cx="11176000" cy="841258"/>
          </a:xfrm>
          <a:prstGeom prst="rect">
            <a:avLst/>
          </a:prstGeom>
        </p:spPr>
        <p:txBody>
          <a:bodyPr/>
          <a:lstStyle>
            <a:lvl1pPr defTabSz="388620">
              <a:defRPr sz="5100" b="1" spc="255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РІШЕННЯ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idx="14"/>
          </p:nvPr>
        </p:nvSpPr>
        <p:spPr>
          <a:xfrm>
            <a:off x="305710" y="2193761"/>
            <a:ext cx="12393380" cy="648368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algn="just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defRPr sz="4000" cap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	Виконавець виконує замовлення у складі команди. За зв’язок із замовниками відповідатиме член команди – менеджер. Він здійснюватиме пошук та затвердження замовлень для команди.</a:t>
            </a:r>
          </a:p>
          <a:p>
            <a:pPr algn="just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defRPr sz="4000" cap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/>
              <a:t>	</a:t>
            </a:r>
            <a:r>
              <a:rPr lang="uk-UA" dirty="0" smtClean="0"/>
              <a:t>Роботодавець </a:t>
            </a:r>
            <a:r>
              <a:rPr lang="uk-UA" dirty="0"/>
              <a:t>вирішує всі організаційні та фінансові питання</a:t>
            </a:r>
            <a:r>
              <a:rPr lang="uk-UA" dirty="0" smtClean="0"/>
              <a:t> з менеджером вже сформованої команди, що має всі необхідні вміння для виконання замовлення.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74"/>
          <p:cNvSpPr/>
          <p:nvPr/>
        </p:nvSpPr>
        <p:spPr>
          <a:xfrm>
            <a:off x="0" y="1771379"/>
            <a:ext cx="9927292" cy="2201546"/>
          </a:xfrm>
          <a:prstGeom prst="roundRect">
            <a:avLst>
              <a:gd name="adj" fmla="val 1327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" name="Shape 179"/>
          <p:cNvSpPr/>
          <p:nvPr/>
        </p:nvSpPr>
        <p:spPr>
          <a:xfrm>
            <a:off x="395425" y="196614"/>
            <a:ext cx="11176003" cy="95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Конкуренти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83084"/>
              </p:ext>
            </p:extLst>
          </p:nvPr>
        </p:nvGraphicFramePr>
        <p:xfrm>
          <a:off x="259776" y="1149587"/>
          <a:ext cx="12505249" cy="67027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84592">
                  <a:extLst>
                    <a:ext uri="{9D8B030D-6E8A-4147-A177-3AD203B41FA5}">
                      <a16:colId xmlns:a16="http://schemas.microsoft.com/office/drawing/2014/main" val="3753941613"/>
                    </a:ext>
                  </a:extLst>
                </a:gridCol>
                <a:gridCol w="1864628">
                  <a:extLst>
                    <a:ext uri="{9D8B030D-6E8A-4147-A177-3AD203B41FA5}">
                      <a16:colId xmlns:a16="http://schemas.microsoft.com/office/drawing/2014/main" val="3263505376"/>
                    </a:ext>
                  </a:extLst>
                </a:gridCol>
                <a:gridCol w="2286748">
                  <a:extLst>
                    <a:ext uri="{9D8B030D-6E8A-4147-A177-3AD203B41FA5}">
                      <a16:colId xmlns:a16="http://schemas.microsoft.com/office/drawing/2014/main" val="2865128643"/>
                    </a:ext>
                  </a:extLst>
                </a:gridCol>
                <a:gridCol w="2834640">
                  <a:extLst>
                    <a:ext uri="{9D8B030D-6E8A-4147-A177-3AD203B41FA5}">
                      <a16:colId xmlns:a16="http://schemas.microsoft.com/office/drawing/2014/main" val="2411266916"/>
                    </a:ext>
                  </a:extLst>
                </a:gridCol>
                <a:gridCol w="2834641">
                  <a:extLst>
                    <a:ext uri="{9D8B030D-6E8A-4147-A177-3AD203B41FA5}">
                      <a16:colId xmlns:a16="http://schemas.microsoft.com/office/drawing/2014/main" val="3871709118"/>
                    </a:ext>
                  </a:extLst>
                </a:gridCol>
              </a:tblGrid>
              <a:tr h="1675692">
                <a:tc>
                  <a:txBody>
                    <a:bodyPr/>
                    <a:lstStyle/>
                    <a:p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Upwork</a:t>
                      </a:r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Kabanchik</a:t>
                      </a:r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Freelancehunt</a:t>
                      </a:r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SummerCamp</a:t>
                      </a:r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7803081"/>
                  </a:ext>
                </a:extLst>
              </a:tr>
              <a:tr h="1675692">
                <a:tc>
                  <a:txBody>
                    <a:bodyPr/>
                    <a:lstStyle/>
                    <a:p>
                      <a:pPr algn="ctr"/>
                      <a:r>
                        <a:rPr lang="uk-UA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Об’єднання</a:t>
                      </a:r>
                      <a:r>
                        <a:rPr lang="uk-UA" sz="28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uk-UA" sz="28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в команди</a:t>
                      </a:r>
                      <a:endParaRPr lang="en-US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endParaRPr lang="en-US" sz="9600" dirty="0" smtClean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600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en-US" sz="9600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8925346"/>
                  </a:ext>
                </a:extLst>
              </a:tr>
              <a:tr h="1675692">
                <a:tc>
                  <a:txBody>
                    <a:bodyPr/>
                    <a:lstStyle/>
                    <a:p>
                      <a:pPr algn="ctr"/>
                      <a:r>
                        <a:rPr lang="uk-UA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«Безкоштовні» замовлення</a:t>
                      </a:r>
                      <a:endParaRPr lang="en-US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600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en-US" sz="9600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1954816"/>
                  </a:ext>
                </a:extLst>
              </a:tr>
              <a:tr h="1675692">
                <a:tc>
                  <a:txBody>
                    <a:bodyPr/>
                    <a:lstStyle/>
                    <a:p>
                      <a:pPr algn="ctr"/>
                      <a:r>
                        <a:rPr lang="uk-UA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Вакансії в команді</a:t>
                      </a:r>
                      <a:endParaRPr lang="en-US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9600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en-US" sz="9600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9600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en-US" sz="9600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9600" dirty="0" smtClean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endParaRPr lang="en-US" sz="9600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1467284"/>
                  </a:ext>
                </a:extLst>
              </a:tr>
            </a:tbl>
          </a:graphicData>
        </a:graphic>
      </p:graphicFrame>
      <p:cxnSp>
        <p:nvCxnSpPr>
          <p:cNvPr id="16" name="Straight Connector 15"/>
          <p:cNvCxnSpPr/>
          <p:nvPr/>
        </p:nvCxnSpPr>
        <p:spPr>
          <a:xfrm>
            <a:off x="259776" y="1149587"/>
            <a:ext cx="2684592" cy="1666765"/>
          </a:xfrm>
          <a:prstGeom prst="line">
            <a:avLst/>
          </a:prstGeom>
          <a:noFill/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Rectangle 16"/>
          <p:cNvSpPr/>
          <p:nvPr/>
        </p:nvSpPr>
        <p:spPr>
          <a:xfrm>
            <a:off x="395425" y="2102560"/>
            <a:ext cx="14478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dirty="0">
                <a:latin typeface="Arial" panose="020B0604020202020204" pitchFamily="34" charset="0"/>
                <a:cs typeface="Arial" panose="020B0604020202020204" pitchFamily="34" charset="0"/>
              </a:rPr>
              <a:t>Послуга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229073" y="1385030"/>
            <a:ext cx="12284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dirty="0">
                <a:latin typeface="Arial" panose="020B0604020202020204" pitchFamily="34" charset="0"/>
                <a:cs typeface="Arial" panose="020B0604020202020204" pitchFamily="34" charset="0"/>
              </a:rPr>
              <a:t>Сервіс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2513847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/>
        </p:nvSpPr>
        <p:spPr>
          <a:xfrm>
            <a:off x="395425" y="196614"/>
            <a:ext cx="11176003" cy="95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 err="1"/>
              <a:t>Ринок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395424" y="1852808"/>
            <a:ext cx="12168431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uk-UA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	За 2015 рік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uk-UA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українські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uk-UA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фрілансери заробили більше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$</a:t>
            </a:r>
            <a:r>
              <a:rPr lang="uk-UA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60 млн. Кількість активно працюючих українських фрілансерів складає більше ніж 130.000 людей.</a:t>
            </a:r>
          </a:p>
          <a:p>
            <a:pPr algn="just"/>
            <a:r>
              <a:rPr lang="uk-UA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	Відповідні показники за 2014 рік менші приблизно вдвічі, що свідчить про високі темпи росту ринку віддаленої праці.</a:t>
            </a:r>
          </a:p>
          <a:p>
            <a:pPr algn="just"/>
            <a:r>
              <a:rPr lang="uk-UA" sz="40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uk-UA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Ми оцінюємо ринок командних послуг в 5% від ринку </a:t>
            </a:r>
            <a:r>
              <a:rPr lang="uk-UA" sz="4000" dirty="0">
                <a:latin typeface="Arial" panose="020B0604020202020204" pitchFamily="34" charset="0"/>
                <a:cs typeface="Arial" panose="020B0604020202020204" pitchFamily="34" charset="0"/>
              </a:rPr>
              <a:t>віддаленої праці</a:t>
            </a:r>
            <a:r>
              <a:rPr lang="uk-UA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/>
        </p:nvSpPr>
        <p:spPr>
          <a:xfrm>
            <a:off x="395425" y="308331"/>
            <a:ext cx="1198555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dirty="0" smtClean="0"/>
              <a:t>маркетинГОВА СТРАТЕГІЯ</a:t>
            </a:r>
            <a:endParaRPr dirty="0"/>
          </a:p>
        </p:txBody>
      </p:sp>
      <p:sp>
        <p:nvSpPr>
          <p:cNvPr id="5" name="Shape 203"/>
          <p:cNvSpPr>
            <a:spLocks noGrp="1"/>
          </p:cNvSpPr>
          <p:nvPr>
            <p:ph type="body" idx="1"/>
          </p:nvPr>
        </p:nvSpPr>
        <p:spPr>
          <a:xfrm>
            <a:off x="395425" y="1354169"/>
            <a:ext cx="11574903" cy="6895751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algn="just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3600" dirty="0" smtClean="0"/>
              <a:t>	</a:t>
            </a:r>
            <a:r>
              <a:rPr lang="uk-UA" sz="3600" dirty="0" smtClean="0"/>
              <a:t>Через рік після старту </a:t>
            </a:r>
            <a:r>
              <a:rPr lang="en-US" sz="3600" dirty="0" smtClean="0"/>
              <a:t>web-</a:t>
            </a:r>
            <a:r>
              <a:rPr lang="uk-UA" sz="3600" dirty="0" smtClean="0"/>
              <a:t>сервісу ми очікуємо щонайменше </a:t>
            </a:r>
            <a:r>
              <a:rPr lang="uk-UA" sz="3600" b="1" dirty="0" smtClean="0"/>
              <a:t>200 </a:t>
            </a:r>
            <a:r>
              <a:rPr lang="uk-UA" sz="3600" dirty="0" smtClean="0"/>
              <a:t>активних команд, в яких в середньому по 4 члени, а середній дохід команди становитиме </a:t>
            </a:r>
            <a:r>
              <a:rPr lang="en-US" sz="3600" b="1" dirty="0" smtClean="0"/>
              <a:t>$</a:t>
            </a:r>
            <a:r>
              <a:rPr lang="uk-UA" sz="3600" b="1" dirty="0" smtClean="0"/>
              <a:t>12</a:t>
            </a:r>
            <a:r>
              <a:rPr lang="en-US" sz="3600" b="1" dirty="0" smtClean="0"/>
              <a:t>00 </a:t>
            </a:r>
            <a:r>
              <a:rPr lang="uk-UA" sz="3600" dirty="0" smtClean="0"/>
              <a:t>в місяць.</a:t>
            </a:r>
          </a:p>
          <a:p>
            <a:pPr algn="just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sz="3600" b="1" dirty="0"/>
              <a:t>	</a:t>
            </a:r>
            <a:r>
              <a:rPr lang="uk-UA" sz="3600" dirty="0" smtClean="0"/>
              <a:t>Очікуваний місячний обіг </a:t>
            </a:r>
            <a:r>
              <a:rPr lang="en-US" sz="3600" b="1" dirty="0" smtClean="0"/>
              <a:t>$240.000</a:t>
            </a:r>
            <a:r>
              <a:rPr lang="uk-UA" sz="3600" dirty="0" smtClean="0"/>
              <a:t>. Послуги сервісу оцінюється в </a:t>
            </a:r>
            <a:r>
              <a:rPr lang="uk-UA" sz="3600" b="1" dirty="0" smtClean="0"/>
              <a:t>10%</a:t>
            </a:r>
            <a:r>
              <a:rPr lang="uk-UA" sz="3600" dirty="0" smtClean="0"/>
              <a:t> від доходу команди, що становитиме </a:t>
            </a:r>
            <a:r>
              <a:rPr lang="uk-UA" sz="3600" b="1" dirty="0" smtClean="0"/>
              <a:t>$24.000 </a:t>
            </a:r>
            <a:r>
              <a:rPr lang="uk-UA" sz="3600" dirty="0" smtClean="0"/>
              <a:t>дохід на місяць. </a:t>
            </a:r>
          </a:p>
          <a:p>
            <a:pPr algn="just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sz="3600" b="1" dirty="0"/>
              <a:t>	</a:t>
            </a:r>
            <a:r>
              <a:rPr lang="uk-UA" sz="3600" dirty="0" smtClean="0"/>
              <a:t>Для досягення таких показників ми зробимо </a:t>
            </a:r>
            <a:r>
              <a:rPr lang="ru-RU" sz="3600" dirty="0" smtClean="0">
                <a:latin typeface="Arial"/>
                <a:cs typeface="Arial"/>
                <a:sym typeface="Arial"/>
              </a:rPr>
              <a:t>ц</a:t>
            </a:r>
            <a:r>
              <a:rPr lang="ru-RU" sz="3600" dirty="0" smtClean="0">
                <a:latin typeface="Arial"/>
                <a:ea typeface="Arial"/>
                <a:cs typeface="Arial"/>
                <a:sym typeface="Arial"/>
              </a:rPr>
              <a:t>ільовау рекламау </a:t>
            </a:r>
            <a:r>
              <a:rPr lang="ru-RU" sz="3600" dirty="0">
                <a:latin typeface="Arial"/>
                <a:ea typeface="Arial"/>
                <a:cs typeface="Arial"/>
                <a:sym typeface="Arial"/>
              </a:rPr>
              <a:t>в сервісах для кооперативної </a:t>
            </a:r>
            <a:r>
              <a:rPr lang="ru-RU" sz="3600" dirty="0" smtClean="0">
                <a:latin typeface="Arial"/>
                <a:ea typeface="Arial"/>
                <a:cs typeface="Arial"/>
                <a:sym typeface="Arial"/>
              </a:rPr>
              <a:t>праці.</a:t>
            </a:r>
            <a:endParaRPr lang="en-US" sz="36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600" b="1" dirty="0"/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/>
          </p:cNvSpPr>
          <p:nvPr>
            <p:ph type="body" sz="quarter" idx="1"/>
          </p:nvPr>
        </p:nvSpPr>
        <p:spPr>
          <a:xfrm>
            <a:off x="346191" y="2444204"/>
            <a:ext cx="12235953" cy="4889284"/>
          </a:xfrm>
          <a:prstGeom prst="rect">
            <a:avLst/>
          </a:prstGeom>
        </p:spPr>
        <p:txBody>
          <a:bodyPr anchor="t">
            <a:normAutofit lnSpcReduction="10000"/>
          </a:bodyPr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39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Виконано аналіз цільового ринку, проведено опитування серед цільової аудиторії</a:t>
            </a:r>
            <a:endParaRPr dirty="0" smtClean="0">
              <a:solidFill>
                <a:srgbClr val="FFFFFF"/>
              </a:solidFill>
            </a:endParaRP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39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>
                <a:solidFill>
                  <a:schemeClr val="bg1"/>
                </a:solidFill>
              </a:rPr>
              <a:t>Описано основні функціональні складові для прототипу</a:t>
            </a:r>
            <a:endParaRPr dirty="0">
              <a:solidFill>
                <a:schemeClr val="bg1"/>
              </a:solidFill>
            </a:endParaRP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39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Прототип</a:t>
            </a:r>
            <a:r>
              <a:rPr dirty="0"/>
              <a:t> у </a:t>
            </a:r>
            <a:r>
              <a:rPr dirty="0" err="1"/>
              <a:t>процесі</a:t>
            </a:r>
            <a:r>
              <a:rPr dirty="0"/>
              <a:t> </a:t>
            </a:r>
            <a:r>
              <a:rPr dirty="0" err="1" smtClean="0"/>
              <a:t>розробки</a:t>
            </a:r>
            <a:r>
              <a:rPr lang="uk-UA" dirty="0" smtClean="0"/>
              <a:t>: готовність  серверної частини 60%, готовність інтерфейсу 25%</a:t>
            </a:r>
            <a:endParaRPr dirty="0"/>
          </a:p>
        </p:txBody>
      </p:sp>
      <p:sp>
        <p:nvSpPr>
          <p:cNvPr id="207" name="Shape 207"/>
          <p:cNvSpPr/>
          <p:nvPr/>
        </p:nvSpPr>
        <p:spPr>
          <a:xfrm>
            <a:off x="346191" y="308331"/>
            <a:ext cx="1117600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 err="1" smtClean="0"/>
              <a:t>Поточн</a:t>
            </a:r>
            <a:r>
              <a:rPr lang="uk-UA" dirty="0" smtClean="0"/>
              <a:t>А СИТУАЦІЯ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395425" y="187915"/>
            <a:ext cx="1117600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dirty="0" smtClean="0"/>
              <a:t>Команда ПРОЕКТУ</a:t>
            </a:r>
            <a:endParaRPr lang="uk-UA" dirty="0"/>
          </a:p>
        </p:txBody>
      </p:sp>
      <p:pic>
        <p:nvPicPr>
          <p:cNvPr id="210" name="image6.jpeg"/>
          <p:cNvPicPr>
            <a:picLocks noChangeAspect="1"/>
          </p:cNvPicPr>
          <p:nvPr/>
        </p:nvPicPr>
        <p:blipFill>
          <a:blip r:embed="rId2">
            <a:extLst/>
          </a:blip>
          <a:srcRect l="3" t="2153" b="2154"/>
          <a:stretch>
            <a:fillRect/>
          </a:stretch>
        </p:blipFill>
        <p:spPr>
          <a:xfrm>
            <a:off x="755981" y="2566531"/>
            <a:ext cx="2172991" cy="20794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95" extrusionOk="0">
                <a:moveTo>
                  <a:pt x="10800" y="0"/>
                </a:moveTo>
                <a:cubicBezTo>
                  <a:pt x="8000" y="0"/>
                  <a:pt x="5200" y="1006"/>
                  <a:pt x="3063" y="3017"/>
                </a:cubicBezTo>
                <a:cubicBezTo>
                  <a:pt x="1356" y="4623"/>
                  <a:pt x="343" y="6628"/>
                  <a:pt x="0" y="8714"/>
                </a:cubicBezTo>
                <a:lnTo>
                  <a:pt x="0" y="11882"/>
                </a:lnTo>
                <a:cubicBezTo>
                  <a:pt x="343" y="13968"/>
                  <a:pt x="1356" y="15972"/>
                  <a:pt x="3063" y="17579"/>
                </a:cubicBezTo>
                <a:cubicBezTo>
                  <a:pt x="7336" y="21600"/>
                  <a:pt x="14264" y="21600"/>
                  <a:pt x="18537" y="17579"/>
                </a:cubicBezTo>
                <a:cubicBezTo>
                  <a:pt x="20247" y="15969"/>
                  <a:pt x="21259" y="13960"/>
                  <a:pt x="21600" y="11869"/>
                </a:cubicBezTo>
                <a:lnTo>
                  <a:pt x="21600" y="8727"/>
                </a:lnTo>
                <a:cubicBezTo>
                  <a:pt x="21259" y="6637"/>
                  <a:pt x="20247" y="4627"/>
                  <a:pt x="18537" y="3017"/>
                </a:cubicBezTo>
                <a:cubicBezTo>
                  <a:pt x="16400" y="1006"/>
                  <a:pt x="13600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1" name="image7.png"/>
          <p:cNvPicPr>
            <a:picLocks noChangeAspect="1"/>
          </p:cNvPicPr>
          <p:nvPr/>
        </p:nvPicPr>
        <p:blipFill>
          <a:blip r:embed="rId3">
            <a:extLst/>
          </a:blip>
          <a:srcRect l="1483" t="732" r="11328" b="10189"/>
          <a:stretch>
            <a:fillRect/>
          </a:stretch>
        </p:blipFill>
        <p:spPr>
          <a:xfrm>
            <a:off x="3878180" y="2566531"/>
            <a:ext cx="2172999" cy="2079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6"/>
                  <a:pt x="2881" y="3017"/>
                </a:cubicBezTo>
                <a:cubicBezTo>
                  <a:pt x="-961" y="7038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8"/>
                  <a:pt x="16797" y="3017"/>
                </a:cubicBezTo>
                <a:cubicBezTo>
                  <a:pt x="14875" y="1006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2" name="image8.png"/>
          <p:cNvPicPr>
            <a:picLocks noChangeAspect="1"/>
          </p:cNvPicPr>
          <p:nvPr/>
        </p:nvPicPr>
        <p:blipFill>
          <a:blip r:embed="rId4">
            <a:extLst/>
          </a:blip>
          <a:srcRect l="13080" t="3200" r="21891" b="3201"/>
          <a:stretch>
            <a:fillRect/>
          </a:stretch>
        </p:blipFill>
        <p:spPr>
          <a:xfrm>
            <a:off x="7000498" y="2566531"/>
            <a:ext cx="2172999" cy="2079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6"/>
                  <a:pt x="2881" y="3017"/>
                </a:cubicBezTo>
                <a:cubicBezTo>
                  <a:pt x="-961" y="7038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8"/>
                  <a:pt x="16797" y="3017"/>
                </a:cubicBezTo>
                <a:cubicBezTo>
                  <a:pt x="14875" y="1006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3" name="image9.jpeg"/>
          <p:cNvPicPr>
            <a:picLocks noChangeAspect="1"/>
          </p:cNvPicPr>
          <p:nvPr/>
        </p:nvPicPr>
        <p:blipFill>
          <a:blip r:embed="rId5">
            <a:extLst/>
          </a:blip>
          <a:srcRect l="31110" t="16899" r="27872" b="56933"/>
          <a:stretch>
            <a:fillRect/>
          </a:stretch>
        </p:blipFill>
        <p:spPr>
          <a:xfrm>
            <a:off x="10122816" y="2566531"/>
            <a:ext cx="2172999" cy="2079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6"/>
                  <a:pt x="2881" y="3017"/>
                </a:cubicBezTo>
                <a:cubicBezTo>
                  <a:pt x="-961" y="7038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8"/>
                  <a:pt x="16797" y="3017"/>
                </a:cubicBezTo>
                <a:cubicBezTo>
                  <a:pt x="14875" y="1006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14" name="Shape 214"/>
          <p:cNvSpPr/>
          <p:nvPr/>
        </p:nvSpPr>
        <p:spPr>
          <a:xfrm>
            <a:off x="777058" y="5805240"/>
            <a:ext cx="201657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Розробник</a:t>
            </a:r>
            <a:endParaRPr lang="uk-UA" dirty="0"/>
          </a:p>
        </p:txBody>
      </p:sp>
      <p:sp>
        <p:nvSpPr>
          <p:cNvPr id="215" name="Shape 215"/>
          <p:cNvSpPr/>
          <p:nvPr/>
        </p:nvSpPr>
        <p:spPr>
          <a:xfrm>
            <a:off x="3899377" y="5805239"/>
            <a:ext cx="201657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/>
              <a:t>Розробник</a:t>
            </a:r>
            <a:endParaRPr lang="uk-UA" dirty="0"/>
          </a:p>
        </p:txBody>
      </p:sp>
      <p:sp>
        <p:nvSpPr>
          <p:cNvPr id="216" name="Shape 216"/>
          <p:cNvSpPr/>
          <p:nvPr/>
        </p:nvSpPr>
        <p:spPr>
          <a:xfrm>
            <a:off x="6491207" y="5267687"/>
            <a:ext cx="3191578" cy="1831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Ярослав Мицьо</a:t>
            </a:r>
          </a:p>
          <a:p>
            <a:pPr algn="ctr">
              <a:spcBef>
                <a:spcPts val="500"/>
              </a:spcBef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Керівник проекту</a:t>
            </a:r>
            <a:endParaRPr lang="uk-UA" dirty="0" smtClean="0"/>
          </a:p>
          <a:p>
            <a:pPr algn="ctr">
              <a:spcBef>
                <a:spcPts val="500"/>
              </a:spcBef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/>
              <a:t>Розробник</a:t>
            </a:r>
          </a:p>
          <a:p>
            <a:pPr algn="ctr">
              <a:spcBef>
                <a:spcPts val="0"/>
              </a:spcBef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uk-UA" dirty="0"/>
          </a:p>
        </p:txBody>
      </p:sp>
      <p:sp>
        <p:nvSpPr>
          <p:cNvPr id="217" name="Shape 217"/>
          <p:cNvSpPr/>
          <p:nvPr/>
        </p:nvSpPr>
        <p:spPr>
          <a:xfrm>
            <a:off x="9979348" y="5275644"/>
            <a:ext cx="2507097" cy="1400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Михайло Дубас</a:t>
            </a:r>
          </a:p>
          <a:p>
            <a:pPr algn="ctr">
              <a:spcBef>
                <a:spcPts val="500"/>
              </a:spcBef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PR-менеджер</a:t>
            </a:r>
          </a:p>
          <a:p>
            <a:pPr algn="ctr">
              <a:spcBef>
                <a:spcPts val="500"/>
              </a:spcBef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Маркетолог</a:t>
            </a:r>
            <a:endParaRPr lang="uk-UA" dirty="0"/>
          </a:p>
        </p:txBody>
      </p:sp>
      <p:sp>
        <p:nvSpPr>
          <p:cNvPr id="218" name="Shape 218"/>
          <p:cNvSpPr/>
          <p:nvPr/>
        </p:nvSpPr>
        <p:spPr>
          <a:xfrm>
            <a:off x="852574" y="7140865"/>
            <a:ext cx="10732105" cy="2564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b="0" dirty="0" smtClean="0"/>
              <a:t>Досвід роботи </a:t>
            </a:r>
            <a:r>
              <a:rPr lang="uk-UA" b="0" dirty="0" smtClean="0"/>
              <a:t>в команді </a:t>
            </a:r>
            <a:r>
              <a:rPr lang="uk-UA" b="0" dirty="0" smtClean="0"/>
              <a:t>— понад 3 </a:t>
            </a:r>
            <a:r>
              <a:rPr lang="uk-UA" b="0" dirty="0" smtClean="0"/>
              <a:t>роки</a:t>
            </a:r>
          </a:p>
          <a:p>
            <a:r>
              <a:rPr lang="uk-UA" b="0" dirty="0" smtClean="0"/>
              <a:t>Досвід роботи фрілансерами – понад 2 роки</a:t>
            </a:r>
            <a:endParaRPr lang="uk-UA" b="0" dirty="0" smtClean="0"/>
          </a:p>
          <a:p>
            <a:endParaRPr lang="uk-UA" b="0" dirty="0"/>
          </a:p>
        </p:txBody>
      </p:sp>
      <p:sp>
        <p:nvSpPr>
          <p:cNvPr id="219" name="Shape 219"/>
          <p:cNvSpPr/>
          <p:nvPr/>
        </p:nvSpPr>
        <p:spPr>
          <a:xfrm>
            <a:off x="600159" y="4995003"/>
            <a:ext cx="2365389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b="0" dirty="0" smtClean="0"/>
              <a:t>Олег Головко</a:t>
            </a:r>
            <a:endParaRPr lang="uk-UA" b="0" dirty="0"/>
          </a:p>
        </p:txBody>
      </p:sp>
      <p:sp>
        <p:nvSpPr>
          <p:cNvPr id="220" name="Shape 220"/>
          <p:cNvSpPr/>
          <p:nvPr/>
        </p:nvSpPr>
        <p:spPr>
          <a:xfrm>
            <a:off x="3547037" y="4995003"/>
            <a:ext cx="2721256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b="0" dirty="0" smtClean="0"/>
              <a:t>Максим Гілляка</a:t>
            </a:r>
            <a:endParaRPr lang="uk-UA" b="0" dirty="0"/>
          </a:p>
        </p:txBody>
      </p:sp>
      <p:sp>
        <p:nvSpPr>
          <p:cNvPr id="221" name="Shape 221"/>
          <p:cNvSpPr/>
          <p:nvPr/>
        </p:nvSpPr>
        <p:spPr>
          <a:xfrm>
            <a:off x="6666951" y="4995003"/>
            <a:ext cx="2726064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b="0" dirty="0" smtClean="0"/>
              <a:t>Ярослав Мицьо</a:t>
            </a:r>
            <a:endParaRPr lang="uk-UA" b="0" dirty="0"/>
          </a:p>
        </p:txBody>
      </p:sp>
      <p:sp>
        <p:nvSpPr>
          <p:cNvPr id="222" name="Shape 222"/>
          <p:cNvSpPr/>
          <p:nvPr/>
        </p:nvSpPr>
        <p:spPr>
          <a:xfrm>
            <a:off x="9806903" y="4995003"/>
            <a:ext cx="2690798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b="0" dirty="0" smtClean="0"/>
              <a:t>Михайло Дубас</a:t>
            </a:r>
            <a:endParaRPr lang="uk-UA" b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222222"/>
      </a:lt1>
      <a:dk2>
        <a:srgbClr val="A7A7A7"/>
      </a:dk2>
      <a:lt2>
        <a:srgbClr val="535353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878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878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</TotalTime>
  <Words>169</Words>
  <Application>Microsoft Office PowerPoint</Application>
  <PresentationFormat>Custom</PresentationFormat>
  <Paragraphs>79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Avenir Next</vt:lpstr>
      <vt:lpstr>Avenir Next Medium</vt:lpstr>
      <vt:lpstr>DIN Alternate</vt:lpstr>
      <vt:lpstr>DIN Condensed</vt:lpstr>
      <vt:lpstr>Helvetica</vt:lpstr>
      <vt:lpstr>Helvetica Neue</vt:lpstr>
      <vt:lpstr>New_Template7</vt:lpstr>
      <vt:lpstr>summer camp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summer camp</dc:title>
  <cp:lastModifiedBy>Maxym Hylliaka</cp:lastModifiedBy>
  <cp:revision>36</cp:revision>
  <dcterms:modified xsi:type="dcterms:W3CDTF">2016-10-03T11:46:58Z</dcterms:modified>
</cp:coreProperties>
</file>